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03" r:id="rId4"/>
    <p:sldId id="285" r:id="rId5"/>
    <p:sldId id="287" r:id="rId6"/>
    <p:sldId id="286" r:id="rId7"/>
    <p:sldId id="291" r:id="rId8"/>
    <p:sldId id="290" r:id="rId9"/>
    <p:sldId id="289" r:id="rId10"/>
    <p:sldId id="294" r:id="rId11"/>
    <p:sldId id="293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96" r:id="rId22"/>
    <p:sldId id="297" r:id="rId23"/>
    <p:sldId id="298" r:id="rId24"/>
    <p:sldId id="299" r:id="rId25"/>
    <p:sldId id="295" r:id="rId26"/>
  </p:sldIdLst>
  <p:sldSz cx="12192000" cy="6858000"/>
  <p:notesSz cx="6794500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4826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4826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2EF1D2DF-9841-4063-927B-7EB86936094F}" type="datetimeFigureOut">
              <a:rPr lang="pl-PL" smtClean="0"/>
              <a:t>2020-01-09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9593"/>
            <a:ext cx="2944283" cy="494826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645" y="9409593"/>
            <a:ext cx="2944283" cy="494826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4143AB30-CCA4-47A8-B7D4-0E3861410F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813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2B7EEAA4-A616-4E09-9FF6-7C17C055D783}" type="datetimeFigureOut">
              <a:rPr lang="pl-PL" smtClean="0"/>
              <a:t>2020-01-09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67264"/>
            <a:ext cx="5435600" cy="3900487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09114"/>
            <a:ext cx="2944813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1" y="9409114"/>
            <a:ext cx="2944813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8B39CEE8-4897-4372-92E3-BBCE1465CD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19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CEE8-4897-4372-92E3-BBCE1465CD9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36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A286-DB8E-4572-8228-622D0FF06F28}" type="datetime1">
              <a:rPr lang="pl-PL" smtClean="0"/>
              <a:t>2020-01-09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400A-D023-49A3-8BD3-D23DA0B2020D}" type="datetime1">
              <a:rPr lang="pl-PL" smtClean="0"/>
              <a:t>2020-01-09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237E-2BF4-44E0-9C98-FB6C1CA85C8B}" type="datetime1">
              <a:rPr lang="pl-PL" smtClean="0"/>
              <a:t>2020-01-09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EEE6-111C-46C0-BC7D-9936A86EA1B4}" type="datetime1">
              <a:rPr lang="pl-PL" smtClean="0"/>
              <a:t>2020-01-09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1D6E-A42A-48C4-AEE7-4B1C4E8D2A27}" type="datetime1">
              <a:rPr lang="pl-PL" smtClean="0"/>
              <a:t>2020-01-09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B022-A302-4717-8A6F-A24F88841859}" type="datetime1">
              <a:rPr lang="pl-PL" smtClean="0"/>
              <a:t>2020-01-09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821A-9F10-4172-B529-51616045BC42}" type="datetime1">
              <a:rPr lang="pl-PL" smtClean="0"/>
              <a:t>2020-01-09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EFD6-D2C8-4E70-99A6-B861569A3E33}" type="datetime1">
              <a:rPr lang="pl-PL" smtClean="0"/>
              <a:t>2020-01-09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570-7B7F-4F51-893A-EEFB123F5584}" type="datetime1">
              <a:rPr lang="pl-PL" smtClean="0"/>
              <a:t>2020-01-09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BD66-B9B7-46EB-9CF3-D348F58C0FA0}" type="datetime1">
              <a:rPr lang="pl-PL" smtClean="0"/>
              <a:t>2020-01-09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93DE-388D-471B-B40D-A38CC597B201}" type="datetime1">
              <a:rPr lang="pl-PL" smtClean="0"/>
              <a:t>2020-01-09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429811-87D5-417B-B217-1F2DF23F591C}" type="datetime1">
              <a:rPr lang="pl-PL" smtClean="0"/>
              <a:t>2020-01-09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92EFAB-B11F-4CF4-8746-50BEF61B0F93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9676" y="939114"/>
            <a:ext cx="10874443" cy="486287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Spotkanie Podlaskiej Izby Rolniczej w Porosłach </a:t>
            </a:r>
          </a:p>
          <a:p>
            <a:pPr algn="ctr"/>
            <a:r>
              <a:rPr lang="pl-PL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dotyczące problemów rolnictwa - 10.01.2020</a:t>
            </a:r>
            <a:endParaRPr lang="pl-PL" sz="2400" b="1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pl-PL" sz="540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pl-PL" sz="42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Polityka </a:t>
            </a:r>
            <a:r>
              <a:rPr lang="pl-PL" sz="42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Rozwoju </a:t>
            </a:r>
            <a:r>
              <a:rPr lang="pl-PL" sz="42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 Unii Europejskiej i Polsce </a:t>
            </a:r>
            <a:endParaRPr lang="pl-PL" sz="4200" b="1" u="sng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pl-PL" sz="4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   </a:t>
            </a:r>
            <a:r>
              <a:rPr lang="pl-PL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Dokumenty programowe Unii Europejskiej </a:t>
            </a:r>
          </a:p>
          <a:p>
            <a:pPr marL="571500" indent="-571500">
              <a:buFontTx/>
              <a:buChar char="-"/>
            </a:pPr>
            <a:r>
              <a:rPr lang="pl-PL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Dokumenty programowe Rządu Polskiego</a:t>
            </a:r>
          </a:p>
          <a:p>
            <a:pPr marL="571500" indent="-571500">
              <a:buFontTx/>
              <a:buChar char="-"/>
            </a:pPr>
            <a:r>
              <a:rPr lang="pl-PL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Wspólna Polityka Rolna na lata 2021-2027 </a:t>
            </a:r>
          </a:p>
          <a:p>
            <a:pPr marL="571500" indent="-571500" algn="ctr">
              <a:buFontTx/>
              <a:buChar char="-"/>
            </a:pPr>
            <a:endParaRPr lang="pl-PL" sz="4400" b="1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AutoShape 4" descr="cid:image001.png@01D57949.C0588D60"/>
          <p:cNvSpPr>
            <a:spLocks noChangeAspect="1" noChangeArrowheads="1"/>
          </p:cNvSpPr>
          <p:nvPr/>
        </p:nvSpPr>
        <p:spPr bwMode="auto">
          <a:xfrm>
            <a:off x="155575" y="-342900"/>
            <a:ext cx="20574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AutoShape 6" descr="cid:image001.png@01D57949.C0588D60"/>
          <p:cNvSpPr>
            <a:spLocks noChangeAspect="1" noChangeArrowheads="1"/>
          </p:cNvSpPr>
          <p:nvPr/>
        </p:nvSpPr>
        <p:spPr bwMode="auto">
          <a:xfrm>
            <a:off x="307975" y="-190500"/>
            <a:ext cx="20574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286125" y="61062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Poseł do Parlamentu Europejskiego </a:t>
            </a:r>
          </a:p>
          <a:p>
            <a:pPr algn="ctr"/>
            <a:r>
              <a:rPr lang="pl-PL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Krzysztof Jurgiel </a:t>
            </a:r>
            <a:endParaRPr lang="pl-PL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5067620" y="6400742"/>
            <a:ext cx="1549101" cy="365125"/>
          </a:xfrm>
        </p:spPr>
        <p:txBody>
          <a:bodyPr/>
          <a:lstStyle/>
          <a:p>
            <a:fld id="{0392EFAB-B11F-4CF4-8746-50BEF61B0F93}" type="slidenum">
              <a:rPr lang="pl-PL" sz="1600" b="1" smtClean="0"/>
              <a:t>10</a:t>
            </a:fld>
            <a:endParaRPr lang="pl-PL" sz="1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Dokumenty Programowe Rządu Polskiego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5" name="Picture 4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028" y="2093176"/>
            <a:ext cx="5699234" cy="4445876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572811" y="1756792"/>
            <a:ext cx="7532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7</a:t>
            </a:r>
            <a:r>
              <a:rPr lang="pl-PL" sz="2400" b="1" dirty="0"/>
              <a:t>. Pakt dla obszarów wiejskich 2020(2030</a:t>
            </a:r>
            <a:r>
              <a:rPr lang="pl-PL" sz="2400" b="1" dirty="0" smtClean="0"/>
              <a:t>) – 2018r.</a:t>
            </a:r>
            <a:endParaRPr lang="pl-PL" sz="2400" b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7483" y="1781500"/>
            <a:ext cx="9956800" cy="4873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600" b="1" dirty="0" smtClean="0">
                <a:solidFill>
                  <a:schemeClr val="tx1"/>
                </a:solidFill>
              </a:rPr>
              <a:t>8</a:t>
            </a:r>
            <a:r>
              <a:rPr lang="pl-PL" sz="2600" b="1" dirty="0">
                <a:solidFill>
                  <a:schemeClr val="tx1"/>
                </a:solidFill>
              </a:rPr>
              <a:t>. Program odbudowy głównych rynków </a:t>
            </a:r>
            <a:r>
              <a:rPr lang="pl-PL" sz="2600" b="1" dirty="0" smtClean="0">
                <a:solidFill>
                  <a:schemeClr val="tx1"/>
                </a:solidFill>
              </a:rPr>
              <a:t>rolnych – 2016r.</a:t>
            </a:r>
            <a:endParaRPr lang="pl-PL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u="sng" dirty="0"/>
              <a:t>Program zawiera:</a:t>
            </a:r>
          </a:p>
          <a:p>
            <a:pPr marL="0" indent="0">
              <a:buNone/>
            </a:pPr>
            <a:r>
              <a:rPr lang="pl-PL" dirty="0"/>
              <a:t>I. Analizę rynków rolnych, ze szczególnym uwzględnieniem produkcji oraz struktury gospodarstw i sektora przetwórstwa na tle głównych producentów w UE</a:t>
            </a:r>
          </a:p>
          <a:p>
            <a:pPr marL="0" indent="0">
              <a:buNone/>
            </a:pPr>
            <a:r>
              <a:rPr lang="pl-PL" dirty="0"/>
              <a:t>II. Formy wsparcia rynków rolnych przewidzianych w przepisach Unii Europejskiej oraz krajowych</a:t>
            </a:r>
          </a:p>
          <a:p>
            <a:pPr marL="0" indent="0">
              <a:buNone/>
            </a:pPr>
            <a:r>
              <a:rPr lang="pl-PL" b="1" u="sng" dirty="0"/>
              <a:t>III. Cele</a:t>
            </a:r>
          </a:p>
          <a:p>
            <a:pPr marL="0" indent="0">
              <a:buNone/>
            </a:pPr>
            <a:r>
              <a:rPr lang="pl-PL" dirty="0"/>
              <a:t>- Rozwój poszczególnych sektorów w celu lepszego wykorzystywania istniejących zasobów i zaspokojenia potrzeb odbiorców i konsumentów,</a:t>
            </a:r>
          </a:p>
          <a:p>
            <a:pPr marL="0" indent="0">
              <a:buNone/>
            </a:pPr>
            <a:r>
              <a:rPr lang="pl-PL" dirty="0"/>
              <a:t>- Zwiększenie konkurencyjności krajowego sektora rolnego na rynku UE i światowym,</a:t>
            </a:r>
          </a:p>
          <a:p>
            <a:pPr marL="0" indent="0">
              <a:buNone/>
            </a:pPr>
            <a:r>
              <a:rPr lang="pl-PL" dirty="0" smtClean="0"/>
              <a:t>- Poprawa i </a:t>
            </a:r>
            <a:r>
              <a:rPr lang="pl-PL" dirty="0"/>
              <a:t>stabilizacja sytuacji dochodowej krajowego </a:t>
            </a:r>
            <a:r>
              <a:rPr lang="pl-PL" dirty="0" smtClean="0"/>
              <a:t>sektora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11</a:t>
            </a:fld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Dokumenty Programowe Rządu Polskiego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69" y="499378"/>
            <a:ext cx="10335741" cy="635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10. Reforma WPR – pakiet 3 propozycji prawnych Komisji </a:t>
            </a:r>
          </a:p>
          <a:p>
            <a:pPr marL="0" indent="0">
              <a:buNone/>
            </a:pPr>
            <a:endParaRPr lang="pl-PL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5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pl-PL" sz="1500" b="1" dirty="0">
                <a:solidFill>
                  <a:srgbClr val="000000"/>
                </a:solidFill>
                <a:latin typeface="Arial" panose="020B0604020202020204" pitchFamily="34" charset="0"/>
              </a:rPr>
              <a:t>. rozporządzenie PE i Rady </a:t>
            </a:r>
            <a: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  <a:t>ustanawiające przepisy dotyczące wsparcia na podstawie planów strategicznych sporządzanych przez państwa członkowskie w ramach wspólnej polityki rolnej (</a:t>
            </a:r>
            <a:r>
              <a:rPr lang="pl-PL" sz="1500" b="1" u="sng" dirty="0">
                <a:solidFill>
                  <a:srgbClr val="000000"/>
                </a:solidFill>
                <a:latin typeface="Arial" panose="020B0604020202020204" pitchFamily="34" charset="0"/>
              </a:rPr>
              <a:t>planów strategicznych WPR</a:t>
            </a:r>
            <a: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  <a:t>) i finansowanych z Europejskiego Funduszu Rolniczego Gwarancji (EFRG) i z Europejskiego Funduszu Rolnego na rzecz Rozwoju Obszarów Wiejskich (EFRROW) oraz uchylające rozporządzenia Parlamentu Europejskiego i Rady (UE) nr 1305/2013 i rozporządzenia Parlamentu Europejskiego i Rady (UE) nr1307/2013 (COM(2018)392); </a:t>
            </a:r>
          </a:p>
          <a:p>
            <a:pPr algn="just">
              <a:lnSpc>
                <a:spcPct val="150000"/>
              </a:lnSpc>
            </a:pPr>
            <a:r>
              <a:rPr lang="pl-PL" sz="1500" b="1" dirty="0">
                <a:solidFill>
                  <a:srgbClr val="000000"/>
                </a:solidFill>
                <a:latin typeface="Arial" panose="020B0604020202020204" pitchFamily="34" charset="0"/>
              </a:rPr>
              <a:t>2. rozporządzenie PE i Rady </a:t>
            </a:r>
            <a: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  <a:t>w sprawie </a:t>
            </a:r>
            <a:r>
              <a:rPr lang="pl-PL" sz="1500" b="1" u="sng" dirty="0">
                <a:solidFill>
                  <a:srgbClr val="000000"/>
                </a:solidFill>
                <a:latin typeface="Arial" panose="020B0604020202020204" pitchFamily="34" charset="0"/>
              </a:rPr>
              <a:t>finansowania wspólnej polityki rolnej, </a:t>
            </a:r>
            <a: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  <a:t>zarządzania nią i monitorowania jej oraz uchylające rozporządzenie (UE) nr 1306/2013 (COM(2018)393); </a:t>
            </a:r>
          </a:p>
          <a:p>
            <a:pPr algn="just">
              <a:lnSpc>
                <a:spcPct val="150000"/>
              </a:lnSpc>
            </a:pPr>
            <a:r>
              <a:rPr lang="pl-PL" sz="1500" b="1" dirty="0">
                <a:solidFill>
                  <a:srgbClr val="000000"/>
                </a:solidFill>
                <a:latin typeface="Arial" panose="020B0604020202020204" pitchFamily="34" charset="0"/>
              </a:rPr>
              <a:t>3. rozporządzenie PE i Rady </a:t>
            </a:r>
            <a: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  <a:t>zmieniające rozporządzenia (UE) nr 1308/2013 </a:t>
            </a:r>
            <a:r>
              <a:rPr lang="pl-PL" sz="1500" b="1" u="sng" dirty="0">
                <a:solidFill>
                  <a:srgbClr val="000000"/>
                </a:solidFill>
                <a:latin typeface="Arial" panose="020B0604020202020204" pitchFamily="34" charset="0"/>
              </a:rPr>
              <a:t>ustanawiające wspólną organizację rynków produktów rolnych</a:t>
            </a:r>
            <a: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  <a:t>, (UE) nr 1151/2012 w sprawie systemów jakości produktów rolnych i środków spożywczych, (UE) nr 251/2014 w sprawie definicji, opisu, prezentacji, etykietowania i ochrony oznaczeń geograficznych aromatyzowanych produktów sektora wina, (UE) nr 228/2013 ustanawiające szczególne środki w dziedzinie rolnictwa na rzecz regionów najbardziej oddalonych w Unii Europejskiej i (UE) nr 229/2013 ustanawiające szczególne środki dotyczące rolnictwa dla mniejszych wysp Morza Egejskiego (COM(2018)394).</a:t>
            </a:r>
            <a:endParaRPr lang="pl-PL" sz="15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5321451" y="6310184"/>
            <a:ext cx="1549101" cy="305105"/>
          </a:xfrm>
        </p:spPr>
        <p:txBody>
          <a:bodyPr/>
          <a:lstStyle/>
          <a:p>
            <a:fld id="{0392EFAB-B11F-4CF4-8746-50BEF61B0F93}" type="slidenum">
              <a:rPr lang="pl-PL" sz="1600" b="1" smtClean="0"/>
              <a:t>12</a:t>
            </a:fld>
            <a:endParaRPr lang="pl-PL" sz="1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64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3480" y="289957"/>
            <a:ext cx="10657456" cy="6623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u="sng" dirty="0" smtClean="0">
                <a:solidFill>
                  <a:schemeClr val="bg1"/>
                </a:solidFill>
              </a:rPr>
              <a:t>10.1. Propozycje </a:t>
            </a:r>
            <a:r>
              <a:rPr lang="pl-PL" sz="2800" b="1" u="sng" dirty="0">
                <a:solidFill>
                  <a:schemeClr val="bg1"/>
                </a:solidFill>
              </a:rPr>
              <a:t>Komisji –nowe elementy </a:t>
            </a:r>
            <a:r>
              <a:rPr lang="pl-PL" sz="2800" b="1" u="sng" dirty="0" smtClean="0">
                <a:solidFill>
                  <a:schemeClr val="bg1"/>
                </a:solidFill>
              </a:rPr>
              <a:t>WPR</a:t>
            </a:r>
          </a:p>
          <a:p>
            <a:pPr marL="0" indent="0">
              <a:buNone/>
            </a:pPr>
            <a:endParaRPr lang="pl-PL" b="1" u="sng" dirty="0" smtClean="0"/>
          </a:p>
          <a:p>
            <a:pPr marL="0" indent="0">
              <a:buNone/>
            </a:pPr>
            <a:endParaRPr lang="pl-PL" b="1" u="sng" dirty="0"/>
          </a:p>
          <a:p>
            <a:pPr marL="0" indent="0">
              <a:buNone/>
            </a:pPr>
            <a:endParaRPr lang="pl-PL" b="1" u="sng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•silniejsze ukierunkowanie na </a:t>
            </a:r>
            <a:r>
              <a:rPr lang="pl-PL" sz="2000" b="1" dirty="0"/>
              <a:t>klimat i środowisko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•</a:t>
            </a:r>
            <a:r>
              <a:rPr lang="pl-PL" sz="2000" b="1" dirty="0"/>
              <a:t>nowy sposób wdrażania WPR</a:t>
            </a:r>
            <a:r>
              <a:rPr lang="pl-PL" sz="2000" dirty="0"/>
              <a:t>: sprawdzanie rezultatów zamiast zgodności z przepisami UE; objęcie I filara w programowaniem (Plan Strategiczny)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•zmiana tzw. </a:t>
            </a:r>
            <a:r>
              <a:rPr lang="pl-PL" sz="2000" b="1" dirty="0"/>
              <a:t>zielonej architektury</a:t>
            </a:r>
            <a:r>
              <a:rPr lang="pl-PL" sz="2000" dirty="0"/>
              <a:t>: </a:t>
            </a:r>
            <a:r>
              <a:rPr lang="pl-PL" sz="2000" dirty="0" smtClean="0"/>
              <a:t>warunkowość zamiast </a:t>
            </a:r>
            <a:r>
              <a:rPr lang="pl-PL" sz="2000" dirty="0"/>
              <a:t>wzajemnej zgodności, </a:t>
            </a:r>
            <a:r>
              <a:rPr lang="pl-PL" sz="2000" dirty="0" smtClean="0"/>
              <a:t>ekoprogramy zamiast </a:t>
            </a:r>
            <a:r>
              <a:rPr lang="pl-PL" sz="2000" dirty="0"/>
              <a:t>płatności za zazielenie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•nowe możliwości </a:t>
            </a:r>
            <a:r>
              <a:rPr lang="pl-PL" sz="2000" b="1" dirty="0"/>
              <a:t>tzw. interwencji sektorowych </a:t>
            </a:r>
            <a:r>
              <a:rPr lang="pl-PL" sz="2000" dirty="0"/>
              <a:t>(promocja działań grupowych ze środków I filara)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•wzmocnienie roli </a:t>
            </a:r>
            <a:r>
              <a:rPr lang="pl-PL" sz="2000" b="1" dirty="0"/>
              <a:t>postępu </a:t>
            </a:r>
            <a:r>
              <a:rPr lang="pl-PL" sz="2000" b="1" dirty="0" smtClean="0"/>
              <a:t>technologicznego i </a:t>
            </a:r>
            <a:r>
              <a:rPr lang="pl-PL" sz="2000" b="1" dirty="0"/>
              <a:t>innowacyjności</a:t>
            </a:r>
            <a:r>
              <a:rPr lang="pl-PL" sz="2000" dirty="0"/>
              <a:t>; rosnąca waga doradztwa i nauki (AKIS)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13</a:t>
            </a:fld>
            <a:endParaRPr lang="pl-PL" sz="1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250" y="610169"/>
            <a:ext cx="10682169" cy="6680886"/>
          </a:xfrm>
        </p:spPr>
        <p:txBody>
          <a:bodyPr/>
          <a:lstStyle/>
          <a:p>
            <a:pPr marL="0" indent="0">
              <a:buNone/>
            </a:pPr>
            <a:r>
              <a:rPr lang="pl-PL" sz="2800" b="1" u="sng" dirty="0">
                <a:solidFill>
                  <a:schemeClr val="bg1"/>
                </a:solidFill>
              </a:rPr>
              <a:t>10.1. Propozycje Komisji –utrzymane elementy obecnej </a:t>
            </a:r>
            <a:r>
              <a:rPr lang="pl-PL" sz="2800" b="1" u="sng" dirty="0" smtClean="0">
                <a:solidFill>
                  <a:schemeClr val="bg1"/>
                </a:solidFill>
              </a:rPr>
              <a:t>WPR</a:t>
            </a:r>
          </a:p>
          <a:p>
            <a:pPr marL="0" indent="0">
              <a:buNone/>
            </a:pPr>
            <a:endParaRPr lang="pl-PL" sz="2800" b="1" u="sng" dirty="0" smtClean="0"/>
          </a:p>
          <a:p>
            <a:pPr marL="0" indent="0">
              <a:buNone/>
            </a:pPr>
            <a:endParaRPr lang="pl-PL" sz="2800" b="1" u="sng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•</a:t>
            </a:r>
            <a:r>
              <a:rPr lang="pl-PL" b="1" dirty="0" smtClean="0"/>
              <a:t>dwufilarowa </a:t>
            </a:r>
            <a:r>
              <a:rPr lang="pl-PL" b="1" dirty="0"/>
              <a:t>struktura </a:t>
            </a:r>
            <a:r>
              <a:rPr lang="pl-PL" dirty="0"/>
              <a:t>(zmniejszenie udziału II filara)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•</a:t>
            </a:r>
            <a:r>
              <a:rPr lang="pl-PL" b="1" dirty="0"/>
              <a:t>dalsze </a:t>
            </a:r>
            <a:r>
              <a:rPr lang="pl-PL" dirty="0"/>
              <a:t>(niewielkie) </a:t>
            </a:r>
            <a:r>
              <a:rPr lang="pl-PL" b="1" dirty="0"/>
              <a:t>zmniejszenie </a:t>
            </a:r>
            <a:r>
              <a:rPr lang="pl-PL" dirty="0"/>
              <a:t>różnic </a:t>
            </a:r>
            <a:r>
              <a:rPr lang="pl-PL" b="1" dirty="0" smtClean="0"/>
              <a:t>w wysokości </a:t>
            </a:r>
            <a:r>
              <a:rPr lang="pl-PL" b="1" dirty="0"/>
              <a:t>płatności </a:t>
            </a:r>
            <a:r>
              <a:rPr lang="pl-PL" dirty="0"/>
              <a:t>bezpośrednich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•</a:t>
            </a:r>
            <a:r>
              <a:rPr lang="pl-PL" b="1" dirty="0"/>
              <a:t>uproszczony system</a:t>
            </a:r>
            <a:r>
              <a:rPr lang="pl-PL" dirty="0"/>
              <a:t> płatności obszarowych (SAPS)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•płatność redystrybucyjna </a:t>
            </a:r>
            <a:r>
              <a:rPr lang="pl-PL" dirty="0" smtClean="0"/>
              <a:t>–</a:t>
            </a:r>
            <a:r>
              <a:rPr lang="pl-PL" b="1" dirty="0" smtClean="0"/>
              <a:t>ukierunkowanie</a:t>
            </a:r>
            <a:r>
              <a:rPr lang="pl-PL" dirty="0" smtClean="0"/>
              <a:t> na </a:t>
            </a:r>
            <a:r>
              <a:rPr lang="pl-PL" b="1" dirty="0"/>
              <a:t>małe</a:t>
            </a:r>
            <a:r>
              <a:rPr lang="pl-PL" dirty="0"/>
              <a:t> i </a:t>
            </a:r>
            <a:r>
              <a:rPr lang="pl-PL" b="1" dirty="0"/>
              <a:t>średnie</a:t>
            </a:r>
            <a:r>
              <a:rPr lang="pl-PL" dirty="0"/>
              <a:t> gospodarstwa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•</a:t>
            </a:r>
            <a:r>
              <a:rPr lang="pl-PL" b="1" dirty="0"/>
              <a:t>płatności</a:t>
            </a:r>
            <a:r>
              <a:rPr lang="pl-PL" dirty="0"/>
              <a:t> </a:t>
            </a:r>
            <a:r>
              <a:rPr lang="pl-PL" b="1" dirty="0"/>
              <a:t>związane</a:t>
            </a:r>
            <a:r>
              <a:rPr lang="pl-PL" dirty="0"/>
              <a:t> </a:t>
            </a:r>
            <a:r>
              <a:rPr lang="pl-PL" b="1" dirty="0"/>
              <a:t>z</a:t>
            </a:r>
            <a:r>
              <a:rPr lang="pl-PL" dirty="0"/>
              <a:t> </a:t>
            </a:r>
            <a:r>
              <a:rPr lang="pl-PL" b="1" dirty="0"/>
              <a:t>produkcją</a:t>
            </a:r>
            <a:r>
              <a:rPr lang="pl-PL" dirty="0"/>
              <a:t> (lista sektorów i mniej środków –10%+2% koperty)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14</a:t>
            </a:fld>
            <a:endParaRPr lang="pl-PL" sz="1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5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2643" y="286975"/>
            <a:ext cx="10682169" cy="66808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4400" b="1" u="sng" dirty="0" smtClean="0">
                <a:solidFill>
                  <a:schemeClr val="bg1"/>
                </a:solidFill>
              </a:rPr>
              <a:t>10.2. </a:t>
            </a:r>
            <a:r>
              <a:rPr lang="pl-PL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Cele </a:t>
            </a:r>
            <a:r>
              <a:rPr lang="pl-PL" sz="4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szczegółowe zreformowanej WPR*</a:t>
            </a:r>
            <a:endParaRPr lang="pl-PL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1) wspieranie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godziwych dochodów gospodarstw rolnych i ich odporności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 całej Unii w celu zwiększenia bezpieczeństwa żywnościowego;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zwiększenie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zorientowania na rynek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konkurencyjność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tym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większe ukierunkowanie na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badania naukowe, technologię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cyfryzację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poprawa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pozycji rolników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łańcuchu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żywnościowym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4) przyczynianie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się do łagodzenia zmiany klimatu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przystosowywania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się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do niej,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także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wykorzystanie zrównoważonej energii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wspieranie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zrównoważonego rozwoju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wydajnego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gospodarowania zasobami naturalnymi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, takimi jak woda, gleba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powietrze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przyczynianie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się do ochrony różnorodności biologicznej, wzmacnianie usług ekosystemowych oraz ochrona siedlisk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krajobrazu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; </a:t>
            </a:r>
            <a:endParaRPr lang="pl-PL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przyciąganie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młodych rolników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ułatwianie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rozwoju działalności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gospodarczej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obszarach wiejskich;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promowanie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zatrudnienia, wzrostu, włączenia społecznego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rozwoju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lokalnego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na obszarach wiejskich,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tym </a:t>
            </a:r>
            <a:r>
              <a:rPr lang="pl-PL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biogospodarki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zrównoważonego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leśnictwa;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9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poprawa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reakcji rolnictwa UE na potrzeby społeczne dotyczące żywności </a:t>
            </a:r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zdrowia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tym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bezpiecznej, bogatej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składniki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odżywcze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zrównoważonej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żywności, zapobiegania marnotrawieniu żywności, jak również dobrostanu zwierząt.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5321451" y="6400742"/>
            <a:ext cx="1549101" cy="365125"/>
          </a:xfrm>
        </p:spPr>
        <p:txBody>
          <a:bodyPr/>
          <a:lstStyle/>
          <a:p>
            <a:fld id="{0392EFAB-B11F-4CF4-8746-50BEF61B0F93}" type="slidenum">
              <a:rPr lang="pl-PL" sz="1600" b="1" smtClean="0"/>
              <a:t>15</a:t>
            </a:fld>
            <a:endParaRPr lang="pl-PL" sz="1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9545" y="346841"/>
            <a:ext cx="10539143" cy="640818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sz="60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10.3. </a:t>
            </a:r>
            <a:r>
              <a:rPr lang="pl-PL" sz="6000" b="1" u="sng" dirty="0">
                <a:solidFill>
                  <a:schemeClr val="bg1"/>
                </a:solidFill>
                <a:latin typeface="Arial" panose="020B0604020202020204" pitchFamily="34" charset="0"/>
              </a:rPr>
              <a:t>Ograniczenia finansowe dla Planów </a:t>
            </a:r>
            <a:r>
              <a:rPr lang="pl-PL" sz="60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Strategicznych</a:t>
            </a:r>
          </a:p>
          <a:p>
            <a:pPr marL="0" indent="0">
              <a:buNone/>
            </a:pPr>
            <a:endParaRPr lang="pl-PL" sz="4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4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4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4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•co najmniej 30% środków alokacji EFRROW na realizację celów środowiskowych i klimatycznych </a:t>
            </a:r>
            <a:r>
              <a:rPr lang="pl-PL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l-PL" sz="3600" strike="sng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wydatki ONW nie wliczane w limit</a:t>
            </a:r>
            <a:r>
              <a:rPr lang="pl-PL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pl-PL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*;</a:t>
            </a:r>
          </a:p>
          <a:p>
            <a:pPr algn="just"/>
            <a:endParaRPr lang="pl-PL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</a:rPr>
              <a:t>•40% całkowitej puli środków finansowych WPR należy przeznaczyć na realizację celów klimatycznych </a:t>
            </a:r>
            <a:r>
              <a:rPr lang="pl-PL" sz="3600" dirty="0">
                <a:solidFill>
                  <a:srgbClr val="000000"/>
                </a:solidFill>
                <a:latin typeface="Arial" panose="020B0604020202020204" pitchFamily="34" charset="0"/>
              </a:rPr>
              <a:t>(40% wydatków na ONW wliczane w limit</a:t>
            </a:r>
            <a:r>
              <a:rPr lang="pl-PL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pl-PL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algn="just"/>
            <a:endParaRPr lang="pl-PL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elastyczność pomiędzy filarami maksymalnie </a:t>
            </a:r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</a:rPr>
              <a:t>15% środków (Polska postuluje 25</a:t>
            </a:r>
            <a:r>
              <a:rPr lang="pl-PL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%);</a:t>
            </a:r>
          </a:p>
          <a:p>
            <a:pPr algn="just"/>
            <a:endParaRPr lang="pl-PL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</a:rPr>
              <a:t>•do 2% na płatności dla młodych rolników w I filarze</a:t>
            </a:r>
            <a:r>
              <a:rPr lang="pl-PL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algn="just"/>
            <a:endParaRPr lang="pl-PL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</a:rPr>
              <a:t>•co najmniej 5% budżetu II filara przeznaczone na realizację LEADER/RLKS</a:t>
            </a:r>
            <a:r>
              <a:rPr lang="pl-PL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endParaRPr lang="pl-PL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</a:rPr>
              <a:t>•maksymalnie 4% budżetu II filara przeznaczone na pomoc techniczną (dla całego planu strategicznego</a:t>
            </a:r>
            <a:r>
              <a:rPr lang="pl-PL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);</a:t>
            </a:r>
          </a:p>
          <a:p>
            <a:pPr algn="just"/>
            <a:endParaRPr lang="pl-PL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</a:rPr>
              <a:t>•max. 3%koperty płatności bezpośrednich na wsparcie sektorowe w tzw. pozostałych sektorach(propozycja prez. RO –5%).</a:t>
            </a:r>
          </a:p>
          <a:p>
            <a:endParaRPr lang="pl-PL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18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*) Przekreślona czcionka </a:t>
            </a:r>
            <a:r>
              <a:rPr lang="pl-PL" sz="1800" dirty="0">
                <a:solidFill>
                  <a:srgbClr val="000000"/>
                </a:solidFill>
                <a:latin typeface="Arial" panose="020B0604020202020204" pitchFamily="34" charset="0"/>
              </a:rPr>
              <a:t>–zmiana zaproponowana w efekcie dotychczasowej dyskusji w Radzie UE</a:t>
            </a: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16</a:t>
            </a:fld>
            <a:endParaRPr lang="pl-PL" sz="1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9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8671" y="665348"/>
            <a:ext cx="10682169" cy="57433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128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10.4. </a:t>
            </a:r>
            <a:r>
              <a:rPr lang="pl-PL" sz="12800" b="1" u="sng" dirty="0">
                <a:solidFill>
                  <a:schemeClr val="bg1"/>
                </a:solidFill>
                <a:latin typeface="Arial" panose="020B0604020202020204" pitchFamily="34" charset="0"/>
              </a:rPr>
              <a:t>Nowy sposób wdrażania </a:t>
            </a:r>
            <a:r>
              <a:rPr lang="pl-PL" sz="128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WPR</a:t>
            </a:r>
          </a:p>
          <a:p>
            <a:pPr marL="0" indent="0">
              <a:buNone/>
            </a:pPr>
            <a:endParaRPr lang="pl-PL" sz="6600" u="sng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66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•Odejście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od sprawdzania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zgodności z </a:t>
            </a:r>
            <a:r>
              <a:rPr lang="pl-PL" sz="6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przepisami 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określanymi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na poziomie UE.</a:t>
            </a:r>
          </a:p>
          <a:p>
            <a:pPr>
              <a:lnSpc>
                <a:spcPct val="170000"/>
              </a:lnSpc>
            </a:pP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Kompleksowe podejście 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programowania całego WPR: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Plan Strategiczny</a:t>
            </a:r>
            <a:endParaRPr lang="pl-PL" sz="6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•Zaplanowanie i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terminowe </a:t>
            </a:r>
            <a:r>
              <a:rPr lang="pl-PL" sz="6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wdrażanie 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działań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(wskaźniki/wyniki).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Wniosek</a:t>
            </a:r>
            <a:r>
              <a:rPr lang="pl-PL" sz="6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konsekwencje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główne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dla </a:t>
            </a:r>
            <a:r>
              <a:rPr lang="pl-PL" sz="6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administracji 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nie dla rolników.</a:t>
            </a:r>
          </a:p>
          <a:p>
            <a:pPr>
              <a:lnSpc>
                <a:spcPct val="170000"/>
              </a:lnSpc>
            </a:pPr>
            <a:endParaRPr lang="pl-PL" sz="6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l-PL" sz="7200" b="1" u="sng" dirty="0">
                <a:solidFill>
                  <a:srgbClr val="000000"/>
                </a:solidFill>
                <a:latin typeface="Arial" panose="020B0604020202020204" pitchFamily="34" charset="0"/>
              </a:rPr>
              <a:t>Plan Strategiczny WPR:</a:t>
            </a:r>
            <a:endParaRPr lang="pl-PL" sz="72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•Obejmuje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oba filary WPR: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p. bezpośrednie, ROW, wsparcie sektorowe.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Diagnoza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, analiza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SWOT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, ocena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potrzeb, </a:t>
            </a:r>
            <a:r>
              <a:rPr lang="pl-PL" sz="6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strategia 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interwencji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•Określenie pośrednich i docelowych poziomów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wskaźników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(rezultatu, produktu).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Odpowiedzialność </a:t>
            </a:r>
            <a:r>
              <a:rPr lang="pl-PL" sz="6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PCz</a:t>
            </a:r>
            <a:r>
              <a:rPr lang="pl-PL" sz="6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za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wybór (uzasadnienie) i zaprojektowanie instrumentów.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Zatwierdzenie 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planu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przez Komisję (8 miesięcy od złożenia).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i="1" dirty="0">
                <a:solidFill>
                  <a:srgbClr val="000000"/>
                </a:solidFill>
                <a:latin typeface="Arial" panose="020B0604020202020204" pitchFamily="34" charset="0"/>
              </a:rPr>
              <a:t>Wniosek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: dokonywane wybory muszą być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dobrze uzasadnione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(rola analiz)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17</a:t>
            </a:fld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1471" y="381568"/>
            <a:ext cx="10682169" cy="668088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86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10.5. Uwarunkowania </a:t>
            </a:r>
            <a:r>
              <a:rPr lang="pl-PL" sz="8600" b="1" u="sng" dirty="0">
                <a:solidFill>
                  <a:schemeClr val="bg1"/>
                </a:solidFill>
                <a:latin typeface="Arial" panose="020B0604020202020204" pitchFamily="34" charset="0"/>
              </a:rPr>
              <a:t>prac nad planem strategicznym </a:t>
            </a:r>
            <a:r>
              <a:rPr lang="pl-PL" sz="86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WPR</a:t>
            </a:r>
          </a:p>
          <a:p>
            <a:pPr marL="0" indent="0">
              <a:buNone/>
            </a:pPr>
            <a:r>
              <a:rPr lang="pl-PL" sz="66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pl-PL" sz="6600" u="sng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sz="66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pl-PL" sz="6600" u="sng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sz="66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pl-PL" sz="6600" u="sng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pl-PL" sz="66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•Duża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niestabilność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założeń finansowych i prawnych WPR.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Istotne zmniejszenie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alokacji na II filar (EFRROW) na poziomie UE.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•Zwiększenie ukierunkowania na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cele środowiskowe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, ma konsekwencje dla: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l-PL" sz="5500" dirty="0" smtClean="0">
                <a:solidFill>
                  <a:srgbClr val="000000"/>
                </a:solidFill>
                <a:latin typeface="Arial" panose="020B0604020202020204" pitchFamily="34" charset="0"/>
              </a:rPr>
              <a:t>=&gt; </a:t>
            </a:r>
            <a:r>
              <a:rPr lang="pl-PL" sz="5500" dirty="0">
                <a:solidFill>
                  <a:srgbClr val="000000"/>
                </a:solidFill>
                <a:latin typeface="Arial" panose="020B0604020202020204" pitchFamily="34" charset="0"/>
              </a:rPr>
              <a:t>możliwości finasowania pozostałych działań WPR (np. modernizacja/infrastruktura wsi),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5500" dirty="0" smtClean="0">
                <a:solidFill>
                  <a:srgbClr val="000000"/>
                </a:solidFill>
                <a:latin typeface="Arial" panose="020B0604020202020204" pitchFamily="34" charset="0"/>
              </a:rPr>
              <a:t>	=&gt; </a:t>
            </a:r>
            <a:r>
              <a:rPr lang="pl-PL" sz="5500" dirty="0">
                <a:solidFill>
                  <a:srgbClr val="000000"/>
                </a:solidFill>
                <a:latin typeface="Arial" panose="020B0604020202020204" pitchFamily="34" charset="0"/>
              </a:rPr>
              <a:t>znaczenia </a:t>
            </a:r>
            <a:r>
              <a:rPr lang="pl-PL" sz="5500" b="1" dirty="0">
                <a:solidFill>
                  <a:srgbClr val="000000"/>
                </a:solidFill>
                <a:latin typeface="Arial" panose="020B0604020202020204" pitchFamily="34" charset="0"/>
              </a:rPr>
              <a:t>środków polityki spójności </a:t>
            </a:r>
            <a:r>
              <a:rPr lang="pl-PL" sz="5500" dirty="0">
                <a:solidFill>
                  <a:srgbClr val="000000"/>
                </a:solidFill>
                <a:latin typeface="Arial" panose="020B0604020202020204" pitchFamily="34" charset="0"/>
              </a:rPr>
              <a:t>i krajowych</a:t>
            </a:r>
            <a:r>
              <a:rPr lang="pl-PL" sz="55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Diagnozy krajowe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: SOR, Plan dla Wsi, SZRWRiR, diagnozy regionalne, prog. wieloletnie IB, Porozumienie Rolnicze.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•Równoległe prace nad programami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polityki spójności.</a:t>
            </a:r>
            <a:endParaRPr lang="pl-PL" sz="6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•Jaki okres przejściowy?</a:t>
            </a:r>
          </a:p>
          <a:p>
            <a:pPr marL="0" indent="0">
              <a:buNone/>
            </a:pPr>
            <a:endParaRPr lang="pl-PL" sz="6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18</a:t>
            </a:fld>
            <a:endParaRPr lang="pl-PL" sz="1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2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7008" y="515576"/>
            <a:ext cx="10682169" cy="668088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112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10.6. Uwarunkowania </a:t>
            </a:r>
            <a:r>
              <a:rPr lang="pl-PL" sz="11200" b="1" u="sng" dirty="0">
                <a:solidFill>
                  <a:schemeClr val="bg1"/>
                </a:solidFill>
                <a:latin typeface="Arial" panose="020B0604020202020204" pitchFamily="34" charset="0"/>
              </a:rPr>
              <a:t>prac nad planem strategicznym </a:t>
            </a:r>
            <a:r>
              <a:rPr lang="pl-PL" sz="112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WPR</a:t>
            </a:r>
          </a:p>
          <a:p>
            <a:pPr marL="0" indent="0">
              <a:buNone/>
            </a:pPr>
            <a:endParaRPr lang="pl-PL" sz="6600" u="sng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66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66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•Duża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niestabilność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założeń finansowych i prawnych WPR.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Istotne zmniejszenie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alokacji na II filar (EFRROW) na poziomie UE.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•Zwiększenie ukierunkowania na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cele środowiskowe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, ma konsekwencje dla: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l-PL" sz="5500" dirty="0" smtClean="0">
                <a:solidFill>
                  <a:srgbClr val="000000"/>
                </a:solidFill>
                <a:latin typeface="Arial" panose="020B0604020202020204" pitchFamily="34" charset="0"/>
              </a:rPr>
              <a:t>=&gt; </a:t>
            </a:r>
            <a:r>
              <a:rPr lang="pl-PL" sz="5500" dirty="0">
                <a:solidFill>
                  <a:srgbClr val="000000"/>
                </a:solidFill>
                <a:latin typeface="Arial" panose="020B0604020202020204" pitchFamily="34" charset="0"/>
              </a:rPr>
              <a:t>możliwości finasowania pozostałych działań WPR (np. modernizacja/infrastruktura wsi),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5500" dirty="0" smtClean="0">
                <a:solidFill>
                  <a:srgbClr val="000000"/>
                </a:solidFill>
                <a:latin typeface="Arial" panose="020B0604020202020204" pitchFamily="34" charset="0"/>
              </a:rPr>
              <a:t>	=&gt; </a:t>
            </a:r>
            <a:r>
              <a:rPr lang="pl-PL" sz="5500" dirty="0">
                <a:solidFill>
                  <a:srgbClr val="000000"/>
                </a:solidFill>
                <a:latin typeface="Arial" panose="020B0604020202020204" pitchFamily="34" charset="0"/>
              </a:rPr>
              <a:t>znaczenia </a:t>
            </a:r>
            <a:r>
              <a:rPr lang="pl-PL" sz="5500" b="1" dirty="0">
                <a:solidFill>
                  <a:srgbClr val="000000"/>
                </a:solidFill>
                <a:latin typeface="Arial" panose="020B0604020202020204" pitchFamily="34" charset="0"/>
              </a:rPr>
              <a:t>środków polityki spójności </a:t>
            </a:r>
            <a:r>
              <a:rPr lang="pl-PL" sz="5500" dirty="0">
                <a:solidFill>
                  <a:srgbClr val="000000"/>
                </a:solidFill>
                <a:latin typeface="Arial" panose="020B0604020202020204" pitchFamily="34" charset="0"/>
              </a:rPr>
              <a:t>i krajowych</a:t>
            </a:r>
            <a:r>
              <a:rPr lang="pl-PL" sz="55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Diagnozy krajowe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: SOR, Plan dla Wsi, SZRWRiR, diagnozy regionalne, prog. wieloletnie IB, Porozumienie Rolnicze.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•Równoległe prace nad programami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polityki spójności.</a:t>
            </a:r>
            <a:endParaRPr lang="pl-PL" sz="6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•Jaki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okres przejściowy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70000"/>
              </a:lnSpc>
            </a:pP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Zaangażowanie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zasobów eksperckich </a:t>
            </a: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MRiRW, w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tym nadzorowanych </a:t>
            </a:r>
            <a:r>
              <a:rPr lang="pl-PL" sz="6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instytutów.</a:t>
            </a:r>
          </a:p>
          <a:p>
            <a:pPr>
              <a:lnSpc>
                <a:spcPct val="170000"/>
              </a:lnSpc>
            </a:pPr>
            <a:r>
              <a:rPr lang="pl-PL" sz="6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•Współpraca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z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Komisją Europejską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l-PL" sz="6000" dirty="0" err="1">
                <a:solidFill>
                  <a:srgbClr val="000000"/>
                </a:solidFill>
                <a:latin typeface="Arial" panose="020B0604020202020204" pitchFamily="34" charset="0"/>
              </a:rPr>
              <a:t>Geo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-hub).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•Uwzględnienie na bieżąco postępów </a:t>
            </a:r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prac nad rozporządzeniami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UE.</a:t>
            </a:r>
          </a:p>
          <a:p>
            <a:pPr>
              <a:lnSpc>
                <a:spcPct val="170000"/>
              </a:lnSpc>
            </a:pP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</a:rPr>
              <a:t>•Pierwsze projekty diagnoz/ SWOT/ oceny potrzeb –do dyskusji.</a:t>
            </a:r>
          </a:p>
          <a:p>
            <a:pPr marL="0" indent="0">
              <a:buNone/>
            </a:pPr>
            <a:endParaRPr lang="pl-PL" sz="6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19</a:t>
            </a:fld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2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98132" y="438150"/>
            <a:ext cx="11486731" cy="6522566"/>
          </a:xfrm>
        </p:spPr>
        <p:txBody>
          <a:bodyPr numCol="2">
            <a:normAutofit/>
          </a:bodyPr>
          <a:lstStyle/>
          <a:p>
            <a:pPr marL="0" indent="0" algn="r">
              <a:buNone/>
            </a:pPr>
            <a:r>
              <a:rPr lang="pl-PL" sz="4500" b="1" u="sng" dirty="0" smtClean="0">
                <a:solidFill>
                  <a:schemeClr val="bg1"/>
                </a:solidFill>
              </a:rPr>
              <a:t>Plan Prezentacji: </a:t>
            </a:r>
            <a:endParaRPr lang="pl-PL" sz="4500" b="1" u="sng" dirty="0">
              <a:solidFill>
                <a:schemeClr val="bg1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 smtClean="0"/>
              <a:t>1. Zarządzanie rozwojem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b="1" kern="700" dirty="0" smtClean="0"/>
              <a:t>A</a:t>
            </a:r>
            <a:r>
              <a:rPr lang="pl-PL" sz="1800" b="1" kern="700" dirty="0"/>
              <a:t>) Dokumenty programowe Unii Europejskiej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/>
              <a:t>2a. Cele zrównoważonego rozwoju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 smtClean="0"/>
              <a:t>3</a:t>
            </a:r>
            <a:r>
              <a:rPr lang="pl-PL" sz="1800" kern="700" dirty="0"/>
              <a:t>. Strategia Europa 2020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 smtClean="0"/>
              <a:t>- Polityki UE (WPR, PS, …)</a:t>
            </a:r>
            <a:endParaRPr lang="pl-PL" sz="1800" kern="700" dirty="0"/>
          </a:p>
          <a:p>
            <a:pPr marL="0" indent="0">
              <a:lnSpc>
                <a:spcPct val="170000"/>
              </a:lnSpc>
              <a:buNone/>
            </a:pPr>
            <a:r>
              <a:rPr lang="pl-PL" sz="1800" b="1" kern="700" dirty="0" smtClean="0"/>
              <a:t>B</a:t>
            </a:r>
            <a:r>
              <a:rPr lang="pl-PL" sz="1800" b="1" kern="700" dirty="0"/>
              <a:t>) Dokumenty Programowe Rządu </a:t>
            </a:r>
            <a:r>
              <a:rPr lang="pl-PL" sz="1800" b="1" kern="700" dirty="0" smtClean="0"/>
              <a:t>Polskiego </a:t>
            </a:r>
            <a:endParaRPr lang="pl-PL" sz="1800" b="1" kern="700" dirty="0"/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/>
              <a:t> 4. Ustawa o zasadach prowadzenia polityki rozwoju z 2006r.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/>
              <a:t>5a. Plan na rzecz Odpowiedzialnego Rozwoju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/>
              <a:t>5b. SOR - Strategia Odpowiedzialnego Rozwoju,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 smtClean="0"/>
              <a:t>  </a:t>
            </a:r>
          </a:p>
          <a:p>
            <a:pPr marL="0" indent="0">
              <a:lnSpc>
                <a:spcPct val="170000"/>
              </a:lnSpc>
              <a:buNone/>
            </a:pPr>
            <a:endParaRPr lang="pl-PL" sz="1800" kern="700" dirty="0"/>
          </a:p>
          <a:p>
            <a:pPr marL="0" indent="0">
              <a:lnSpc>
                <a:spcPct val="170000"/>
              </a:lnSpc>
              <a:buNone/>
            </a:pPr>
            <a:endParaRPr lang="pl-PL" sz="1800" kern="7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 smtClean="0"/>
              <a:t>6. </a:t>
            </a:r>
            <a:r>
              <a:rPr lang="pl-PL" sz="1800" kern="700" dirty="0"/>
              <a:t>Strategie resortowe (Strategia rolnictwa)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/>
              <a:t>  7. Pakt dla wsi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/>
              <a:t>  8. Program odbudowy głównych rynków rolnych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b="1" kern="700" dirty="0" smtClean="0"/>
              <a:t>C</a:t>
            </a:r>
            <a:r>
              <a:rPr lang="pl-PL" sz="1800" b="1" kern="700" dirty="0"/>
              <a:t>) Wspólna Polityka Rolna na lata 2021-2027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 smtClean="0"/>
              <a:t>  10</a:t>
            </a:r>
            <a:r>
              <a:rPr lang="pl-PL" sz="1800" kern="700" dirty="0"/>
              <a:t>. Pakiet legislacyjny WPR 2021-2027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 smtClean="0"/>
              <a:t>  10.1 Nowe zasady programowania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kern="700" dirty="0" smtClean="0"/>
              <a:t>  10.2 Stan negocjacji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400" b="1" smtClean="0"/>
              <a:t>2</a:t>
            </a:fld>
            <a:endParaRPr lang="pl-PL" sz="14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61017"/>
            <a:ext cx="2057400" cy="71437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7726" y="578637"/>
            <a:ext cx="10682169" cy="57364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sz="70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10.7. Główne </a:t>
            </a:r>
            <a:r>
              <a:rPr lang="pl-PL" sz="7000" b="1" u="sng" dirty="0">
                <a:solidFill>
                  <a:schemeClr val="bg1"/>
                </a:solidFill>
                <a:latin typeface="Arial" panose="020B0604020202020204" pitchFamily="34" charset="0"/>
              </a:rPr>
              <a:t>wnioski z dotychczasowych </a:t>
            </a:r>
            <a:r>
              <a:rPr lang="pl-PL" sz="7000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prac</a:t>
            </a:r>
          </a:p>
          <a:p>
            <a:pPr marL="0" indent="0">
              <a:buNone/>
            </a:pPr>
            <a:endParaRPr lang="pl-PL" sz="9000" u="sng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90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4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Równe warunki </a:t>
            </a:r>
            <a:r>
              <a:rPr lang="pl-PL" sz="4200" b="1" dirty="0">
                <a:solidFill>
                  <a:srgbClr val="000000"/>
                </a:solidFill>
                <a:latin typeface="Arial" panose="020B0604020202020204" pitchFamily="34" charset="0"/>
              </a:rPr>
              <a:t>konkurencji</a:t>
            </a:r>
            <a:endParaRPr lang="pl-PL" sz="4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4200" b="1" dirty="0">
                <a:solidFill>
                  <a:srgbClr val="000000"/>
                </a:solidFill>
                <a:latin typeface="Arial" panose="020B0604020202020204" pitchFamily="34" charset="0"/>
              </a:rPr>
              <a:t>Woda</a:t>
            </a:r>
            <a:r>
              <a:rPr lang="pl-PL" sz="4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pl-PL" sz="4200" b="1" dirty="0">
                <a:solidFill>
                  <a:srgbClr val="000000"/>
                </a:solidFill>
                <a:latin typeface="Arial" panose="020B0604020202020204" pitchFamily="34" charset="0"/>
              </a:rPr>
              <a:t>klimat</a:t>
            </a:r>
            <a:r>
              <a:rPr lang="pl-PL" sz="4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pl-PL" sz="4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zasoby </a:t>
            </a:r>
            <a:r>
              <a:rPr lang="pl-PL" sz="4200" dirty="0" smtClean="0">
                <a:solidFill>
                  <a:srgbClr val="000000"/>
                </a:solidFill>
                <a:latin typeface="Arial" panose="020B0604020202020204" pitchFamily="34" charset="0"/>
              </a:rPr>
              <a:t>naturalne</a:t>
            </a:r>
            <a:endParaRPr lang="pl-PL" sz="4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4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Jakość </a:t>
            </a:r>
            <a:r>
              <a:rPr lang="pl-PL" sz="4200" dirty="0" smtClean="0">
                <a:solidFill>
                  <a:srgbClr val="000000"/>
                </a:solidFill>
                <a:latin typeface="Arial" panose="020B0604020202020204" pitchFamily="34" charset="0"/>
              </a:rPr>
              <a:t>surowców </a:t>
            </a:r>
            <a:r>
              <a:rPr lang="pl-PL" sz="4200" dirty="0">
                <a:solidFill>
                  <a:srgbClr val="000000"/>
                </a:solidFill>
                <a:latin typeface="Arial" panose="020B0604020202020204" pitchFamily="34" charset="0"/>
              </a:rPr>
              <a:t>i produktów </a:t>
            </a:r>
          </a:p>
          <a:p>
            <a:pPr>
              <a:lnSpc>
                <a:spcPct val="170000"/>
              </a:lnSpc>
            </a:pPr>
            <a:r>
              <a:rPr lang="pl-PL" sz="4200" b="1" dirty="0">
                <a:solidFill>
                  <a:srgbClr val="000000"/>
                </a:solidFill>
                <a:latin typeface="Arial" panose="020B0604020202020204" pitchFamily="34" charset="0"/>
              </a:rPr>
              <a:t>Innowacje</a:t>
            </a:r>
            <a:r>
              <a:rPr lang="pl-PL" sz="4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pl-PL" sz="4200" b="1" dirty="0">
                <a:solidFill>
                  <a:srgbClr val="000000"/>
                </a:solidFill>
                <a:latin typeface="Arial" panose="020B0604020202020204" pitchFamily="34" charset="0"/>
              </a:rPr>
              <a:t>cyfryzacja</a:t>
            </a:r>
            <a:r>
              <a:rPr lang="pl-PL" sz="4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pl-PL" sz="4200" b="1" dirty="0">
                <a:solidFill>
                  <a:srgbClr val="000000"/>
                </a:solidFill>
                <a:latin typeface="Arial" panose="020B0604020202020204" pitchFamily="34" charset="0"/>
              </a:rPr>
              <a:t>wiedza</a:t>
            </a:r>
            <a:endParaRPr lang="pl-PL" sz="4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4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Pozycja </a:t>
            </a:r>
            <a:r>
              <a:rPr lang="pl-PL" sz="4200" dirty="0" smtClean="0">
                <a:solidFill>
                  <a:srgbClr val="000000"/>
                </a:solidFill>
                <a:latin typeface="Arial" panose="020B0604020202020204" pitchFamily="34" charset="0"/>
              </a:rPr>
              <a:t>w </a:t>
            </a:r>
            <a:r>
              <a:rPr lang="pl-PL" sz="4200" dirty="0">
                <a:solidFill>
                  <a:srgbClr val="000000"/>
                </a:solidFill>
                <a:latin typeface="Arial" panose="020B0604020202020204" pitchFamily="34" charset="0"/>
              </a:rPr>
              <a:t>łańcuchu rynkowym</a:t>
            </a:r>
          </a:p>
          <a:p>
            <a:pPr>
              <a:lnSpc>
                <a:spcPct val="170000"/>
              </a:lnSpc>
            </a:pPr>
            <a:r>
              <a:rPr lang="pl-PL" sz="4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Współpraca </a:t>
            </a:r>
            <a:r>
              <a:rPr lang="pl-PL" sz="4200" dirty="0" smtClean="0">
                <a:solidFill>
                  <a:srgbClr val="000000"/>
                </a:solidFill>
                <a:latin typeface="Arial" panose="020B0604020202020204" pitchFamily="34" charset="0"/>
              </a:rPr>
              <a:t>rolników</a:t>
            </a:r>
            <a:endParaRPr lang="pl-PL" sz="4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4200" b="1" dirty="0">
                <a:solidFill>
                  <a:srgbClr val="000000"/>
                </a:solidFill>
                <a:latin typeface="Arial" panose="020B0604020202020204" pitchFamily="34" charset="0"/>
              </a:rPr>
              <a:t>Różnorodność gospodarcza wsi</a:t>
            </a:r>
            <a:endParaRPr lang="pl-PL" sz="4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4200" b="1" dirty="0">
                <a:solidFill>
                  <a:srgbClr val="000000"/>
                </a:solidFill>
                <a:latin typeface="Arial" panose="020B0604020202020204" pitchFamily="34" charset="0"/>
              </a:rPr>
              <a:t>Dostępność</a:t>
            </a:r>
            <a:r>
              <a:rPr lang="pl-PL" sz="4200" dirty="0">
                <a:solidFill>
                  <a:srgbClr val="000000"/>
                </a:solidFill>
                <a:latin typeface="Arial" panose="020B0604020202020204" pitchFamily="34" charset="0"/>
              </a:rPr>
              <a:t>, infrastruktura wsi </a:t>
            </a:r>
            <a:endParaRPr lang="pl-PL" sz="4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4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Zmiany pokoleniowe</a:t>
            </a:r>
            <a:endParaRPr lang="pl-PL" sz="4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20</a:t>
            </a:fld>
            <a:endParaRPr lang="pl-PL" sz="1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0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71550" y="895349"/>
            <a:ext cx="9867138" cy="585967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96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10.8. </a:t>
            </a:r>
            <a:r>
              <a:rPr lang="pl-PL" sz="96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Proces negocjacji ram prawnych i finansowych </a:t>
            </a:r>
            <a:endParaRPr lang="pl-PL" sz="9600" b="1" u="sng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9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sz="9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sz="9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9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8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pl-PL" sz="86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Początek</a:t>
            </a:r>
            <a:r>
              <a:rPr lang="pl-PL" sz="8600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pl-PL" sz="8600" dirty="0">
                <a:solidFill>
                  <a:srgbClr val="000000"/>
                </a:solidFill>
                <a:latin typeface="Calibri" panose="020F0502020204030204" pitchFamily="34" charset="0"/>
              </a:rPr>
              <a:t>Opublikowanie wniosków KE dot. WRF (maj 2018r.) oraz WPR 1 czerwca 2018 r.</a:t>
            </a:r>
          </a:p>
          <a:p>
            <a:endParaRPr lang="pl-PL" sz="8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8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II. Stan obecny</a:t>
            </a:r>
            <a:r>
              <a:rPr lang="pl-PL" sz="8600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pl-PL" sz="8600" dirty="0">
                <a:solidFill>
                  <a:srgbClr val="000000"/>
                </a:solidFill>
                <a:latin typeface="Calibri" panose="020F0502020204030204" pitchFamily="34" charset="0"/>
              </a:rPr>
              <a:t>prace w Radzie i PE; Nowy PE i nowa KE –nowy komisarz ds. rolnych </a:t>
            </a:r>
            <a:endParaRPr lang="pl-PL" sz="8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8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8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III. Co przed nami ? </a:t>
            </a:r>
            <a:r>
              <a:rPr lang="pl-PL" sz="8600" dirty="0">
                <a:solidFill>
                  <a:srgbClr val="000000"/>
                </a:solidFill>
                <a:latin typeface="Calibri" panose="020F0502020204030204" pitchFamily="34" charset="0"/>
              </a:rPr>
              <a:t>-proces negocjacji WPR; negocjacje KPS z KE ; przygotowanie do wdrożenia WPR na poziomie krajowym</a:t>
            </a:r>
            <a:endParaRPr lang="pl-PL" sz="49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0392EFAB-B11F-4CF4-8746-50BEF61B0F93}" type="slidenum">
              <a:rPr lang="pl-PL" smtClean="0"/>
              <a:t>21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695767" y="6206449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dirty="0" smtClean="0"/>
              <a:t>21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953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38199" y="600075"/>
            <a:ext cx="10213889" cy="5850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8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10.9. WRF </a:t>
            </a:r>
            <a:r>
              <a:rPr lang="pl-PL" sz="84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a WPR –I filar </a:t>
            </a:r>
            <a:endParaRPr lang="pl-PL" sz="8400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9600" b="1" u="sng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9600" b="1" u="sng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63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Konwergencja </a:t>
            </a:r>
            <a:r>
              <a:rPr lang="pl-PL" sz="63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zewnętrzna </a:t>
            </a:r>
            <a:endParaRPr lang="pl-PL" sz="6300" b="1" u="sng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63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pl-PL" sz="6300" dirty="0">
                <a:solidFill>
                  <a:srgbClr val="000000"/>
                </a:solidFill>
                <a:latin typeface="Calibri" panose="020F0502020204030204" pitchFamily="34" charset="0"/>
              </a:rPr>
              <a:t>wyrównanie) płatności bezpośrednich, </a:t>
            </a:r>
            <a:endParaRPr lang="pl-PL" sz="63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63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jako </a:t>
            </a:r>
            <a:r>
              <a:rPr lang="pl-PL" sz="6300" dirty="0">
                <a:solidFill>
                  <a:srgbClr val="000000"/>
                </a:solidFill>
                <a:latin typeface="Calibri" panose="020F0502020204030204" pitchFamily="34" charset="0"/>
              </a:rPr>
              <a:t>element mający wpływ na wysokość kopert narodowych </a:t>
            </a:r>
          </a:p>
          <a:p>
            <a:pPr algn="just"/>
            <a:endParaRPr lang="pl-PL" sz="63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63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l-PL" sz="6300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obecnie </a:t>
            </a:r>
            <a:r>
              <a:rPr lang="pl-PL" sz="6300" u="sng" dirty="0">
                <a:solidFill>
                  <a:srgbClr val="000000"/>
                </a:solidFill>
                <a:latin typeface="Calibri" panose="020F0502020204030204" pitchFamily="34" charset="0"/>
              </a:rPr>
              <a:t>są wpisane 3 opcje: </a:t>
            </a:r>
            <a:endParaRPr lang="pl-PL" sz="6300" u="sng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63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1) kontynuowanie </a:t>
            </a:r>
            <a:r>
              <a:rPr lang="pl-PL" sz="6300" dirty="0">
                <a:solidFill>
                  <a:srgbClr val="000000"/>
                </a:solidFill>
                <a:latin typeface="Calibri" panose="020F0502020204030204" pitchFamily="34" charset="0"/>
              </a:rPr>
              <a:t>procesu konwergencji, </a:t>
            </a:r>
            <a:endParaRPr lang="pl-PL" sz="63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63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pl-PL" sz="6300" dirty="0">
                <a:solidFill>
                  <a:srgbClr val="000000"/>
                </a:solidFill>
                <a:latin typeface="Calibri" panose="020F0502020204030204" pitchFamily="34" charset="0"/>
              </a:rPr>
              <a:t>) całkowite wyrównanie płatności </a:t>
            </a:r>
          </a:p>
          <a:p>
            <a:pPr marL="0" indent="0" algn="just">
              <a:buNone/>
            </a:pPr>
            <a:r>
              <a:rPr lang="pl-PL" sz="6300" dirty="0">
                <a:solidFill>
                  <a:srgbClr val="000000"/>
                </a:solidFill>
                <a:latin typeface="Calibri" panose="020F0502020204030204" pitchFamily="34" charset="0"/>
              </a:rPr>
              <a:t>3) zaprzestanie konwergencji;</a:t>
            </a:r>
            <a:endParaRPr lang="pl-PL" sz="6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0392EFAB-B11F-4CF4-8746-50BEF61B0F93}" type="slidenum">
              <a:rPr lang="pl-PL" smtClean="0"/>
              <a:t>22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945143" y="6265561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dirty="0" smtClean="0"/>
              <a:t>22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6073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000125" y="495299"/>
            <a:ext cx="9629775" cy="586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9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10.10. WPR </a:t>
            </a:r>
            <a:r>
              <a:rPr lang="pl-PL" sz="39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pl-PL" sz="39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WRF </a:t>
            </a:r>
            <a:r>
              <a:rPr lang="pl-PL" sz="39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–</a:t>
            </a:r>
            <a:r>
              <a:rPr lang="pl-PL" sz="39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II </a:t>
            </a:r>
            <a:r>
              <a:rPr lang="pl-PL" sz="39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filar </a:t>
            </a:r>
            <a:endParaRPr lang="pl-PL" sz="3900" b="1" u="sng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4800" u="sng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4400" u="sng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alokacja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na II filar</a:t>
            </a:r>
          </a:p>
          <a:p>
            <a:pPr algn="just"/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poziom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zaliczek,</a:t>
            </a:r>
          </a:p>
          <a:p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minimalnego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i maksymalnego finansowania europejskiego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poziom współfinansowania)</a:t>
            </a:r>
          </a:p>
          <a:p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zasada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automatycznego anulowania zobowiązań (zasada N+2/3).</a:t>
            </a:r>
            <a:endParaRPr lang="pl-PL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0392EFAB-B11F-4CF4-8746-50BEF61B0F93}" type="slidenum">
              <a:rPr lang="pl-PL" smtClean="0"/>
              <a:t>23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815012" y="6255258"/>
            <a:ext cx="3786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dirty="0" smtClean="0"/>
              <a:t>23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504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23900" y="495300"/>
            <a:ext cx="10371963" cy="6612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10.11. Obszary negocjacyjne WPR </a:t>
            </a:r>
          </a:p>
          <a:p>
            <a:pPr marL="0" indent="0">
              <a:buNone/>
            </a:pPr>
            <a:endParaRPr lang="pl-PL" sz="4800" u="sng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4800" u="sng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Krajowy plan strategiczny WPR</a:t>
            </a:r>
          </a:p>
          <a:p>
            <a:pPr algn="just"/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VCS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–płatności powiązane z produkcją</a:t>
            </a:r>
          </a:p>
          <a:p>
            <a:pPr algn="just"/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Aktywny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rolnik –obow. czy dobrow.</a:t>
            </a:r>
          </a:p>
          <a:p>
            <a:pPr algn="just"/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Transfer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środków pomiędzy filarami</a:t>
            </a:r>
          </a:p>
          <a:p>
            <a:pPr algn="just"/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Okresy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</a:rPr>
              <a:t>przejściowe –data wdrożenia</a:t>
            </a:r>
            <a:endParaRPr lang="pl-PL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0392EFAB-B11F-4CF4-8746-50BEF61B0F93}" type="slidenum">
              <a:rPr lang="pl-PL" smtClean="0"/>
              <a:t>24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573545" y="6093763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dirty="0" smtClean="0"/>
              <a:t>24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666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153232" y="1876425"/>
            <a:ext cx="9877777" cy="46212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  <a:p>
            <a:pPr marL="0" indent="0" algn="ctr">
              <a:buNone/>
            </a:pPr>
            <a:endParaRPr lang="pl-PL" sz="5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800" b="1" dirty="0" smtClean="0"/>
              <a:t>Krzysztof Jurgiel</a:t>
            </a:r>
          </a:p>
          <a:p>
            <a:pPr marL="0" indent="0">
              <a:buNone/>
            </a:pPr>
            <a:r>
              <a:rPr lang="pl-PL" sz="1800" b="1" dirty="0" smtClean="0"/>
              <a:t>Poseł do Parlamentu Europejskiego</a:t>
            </a:r>
          </a:p>
          <a:p>
            <a:pPr marL="0" indent="0">
              <a:buNone/>
            </a:pPr>
            <a:r>
              <a:rPr lang="pl-PL" sz="1800" dirty="0" smtClean="0"/>
              <a:t>Biuro:</a:t>
            </a:r>
          </a:p>
          <a:p>
            <a:pPr marL="0" indent="0">
              <a:buNone/>
            </a:pPr>
            <a:r>
              <a:rPr lang="pl-PL" sz="1800" dirty="0" smtClean="0"/>
              <a:t>Ul. Zwycięstwa 26c</a:t>
            </a:r>
          </a:p>
          <a:p>
            <a:pPr marL="0" indent="0">
              <a:buNone/>
            </a:pPr>
            <a:r>
              <a:rPr lang="pl-PL" sz="1800" dirty="0" smtClean="0"/>
              <a:t>15-703 Białystok</a:t>
            </a:r>
          </a:p>
          <a:p>
            <a:pPr marL="0" indent="0">
              <a:buNone/>
            </a:pPr>
            <a:r>
              <a:rPr lang="pl-PL" sz="1800" dirty="0" smtClean="0"/>
              <a:t>Tel/fax 856 742 30 37</a:t>
            </a:r>
          </a:p>
          <a:p>
            <a:pPr marL="0" indent="0">
              <a:buNone/>
            </a:pPr>
            <a:r>
              <a:rPr lang="pl-PL" sz="1800" dirty="0" smtClean="0"/>
              <a:t>krzysztof.jurgiel@interia.eu</a:t>
            </a:r>
          </a:p>
          <a:p>
            <a:pPr marL="0" indent="0">
              <a:buNone/>
            </a:pPr>
            <a:r>
              <a:rPr lang="pl-PL" sz="1800" dirty="0" smtClean="0"/>
              <a:t>www.jurgiel.pl</a:t>
            </a:r>
            <a:endParaRPr lang="pl-PL" sz="1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255" y="5524500"/>
            <a:ext cx="3575137" cy="124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i="1" dirty="0"/>
              <a:t>Polska wprowadziła system zarządzania rozwojem, który pozwala na sprawne kierowanie polityką rozwoju państwa. Polityka ta pozwala określać cele rozwojowe kraju i planować, w jaki sposób zostaną zrealizowane.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Takie </a:t>
            </a:r>
            <a:r>
              <a:rPr lang="pl-PL" i="1" dirty="0"/>
              <a:t>planowanie jest ważne, bo dzięki niemu wiemy dokąd zmierzamy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i </a:t>
            </a:r>
            <a:r>
              <a:rPr lang="pl-PL" i="1" dirty="0"/>
              <a:t>możemy racjonalnie gospodarować dostępnymi środkami. 29 października 2018 r. Rada Ministrów przyjęła "System zarządzania rozwojem Polski".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2000" b="1" smtClean="0"/>
              <a:t>3</a:t>
            </a:fld>
            <a:endParaRPr lang="pl-PL" b="1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4000" kern="700" dirty="0"/>
              <a:t>1. Zarządzanie </a:t>
            </a:r>
            <a:r>
              <a:rPr lang="pl-PL" sz="4000" kern="700" dirty="0" smtClean="0"/>
              <a:t>rozwojem</a:t>
            </a:r>
            <a:endParaRPr lang="pl-PL" sz="4000" dirty="0"/>
          </a:p>
        </p:txBody>
      </p:sp>
      <p:sp>
        <p:nvSpPr>
          <p:cNvPr id="5" name="Prostokąt 4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61017"/>
            <a:ext cx="20574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5557" y="2084917"/>
            <a:ext cx="10676818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b="1" dirty="0" smtClean="0">
                <a:solidFill>
                  <a:schemeClr val="tx1"/>
                </a:solidFill>
              </a:rPr>
              <a:t>2. </a:t>
            </a:r>
            <a:r>
              <a:rPr lang="pl-PL" sz="2600" b="1" dirty="0">
                <a:solidFill>
                  <a:schemeClr val="tx1"/>
                </a:solidFill>
              </a:rPr>
              <a:t>AGENDA 2030 ONZ </a:t>
            </a:r>
            <a:r>
              <a:rPr lang="pl-PL" sz="2600" b="1" dirty="0" smtClean="0">
                <a:solidFill>
                  <a:schemeClr val="tx1"/>
                </a:solidFill>
              </a:rPr>
              <a:t>- cele </a:t>
            </a:r>
            <a:r>
              <a:rPr lang="pl-PL" sz="2600" b="1" dirty="0">
                <a:solidFill>
                  <a:schemeClr val="tx1"/>
                </a:solidFill>
              </a:rPr>
              <a:t>zrównoważonego rozwoju </a:t>
            </a:r>
            <a:r>
              <a:rPr lang="pl-PL" sz="2600" b="1" dirty="0" smtClean="0">
                <a:solidFill>
                  <a:schemeClr val="tx1"/>
                </a:solidFill>
              </a:rPr>
              <a:t>dotyczące rolnictwa:</a:t>
            </a:r>
            <a:br>
              <a:rPr lang="pl-PL" sz="2600" b="1" dirty="0" smtClean="0">
                <a:solidFill>
                  <a:schemeClr val="tx1"/>
                </a:solidFill>
              </a:rPr>
            </a:br>
            <a:endParaRPr lang="pl-PL" sz="2600" dirty="0">
              <a:solidFill>
                <a:schemeClr val="tx1"/>
              </a:solidFill>
            </a:endParaRPr>
          </a:p>
          <a:p>
            <a:pPr lvl="0"/>
            <a:r>
              <a:rPr lang="pl-PL" dirty="0"/>
              <a:t>Eliminacja głodu, osiąganie bezpieczeństwa żywnościowego i lepsze odżywianie oraz promowanie zrównoważonego rolnictwa;</a:t>
            </a:r>
          </a:p>
          <a:p>
            <a:pPr lvl="0"/>
            <a:r>
              <a:rPr lang="pl-PL" dirty="0"/>
              <a:t>Promowanie stabilnego, zrównoważonego i </a:t>
            </a:r>
            <a:r>
              <a:rPr lang="pl-PL" dirty="0" err="1"/>
              <a:t>inkluzywnego</a:t>
            </a:r>
            <a:r>
              <a:rPr lang="pl-PL" dirty="0"/>
              <a:t> wzrostu gospodarczego, pełnego i produktywnego zatrudnienia oraz godnej pracy dla wszystkich ludzi;</a:t>
            </a:r>
          </a:p>
          <a:p>
            <a:pPr lvl="0"/>
            <a:r>
              <a:rPr lang="pl-PL" dirty="0"/>
              <a:t>Budowa stabilnej infrastruktury, promowanie zrównoważonego uprzemysłowienia oraz wsparcie innowacyjne;</a:t>
            </a:r>
          </a:p>
          <a:p>
            <a:pPr lvl="0"/>
            <a:r>
              <a:rPr lang="pl-PL" dirty="0"/>
              <a:t> Zapewnienie wzorców zrównoważonej konsumpcji i produkcji</a:t>
            </a:r>
            <a:r>
              <a:rPr lang="pl-PL" dirty="0" smtClean="0"/>
              <a:t>;</a:t>
            </a:r>
            <a:br>
              <a:rPr lang="pl-PL" dirty="0" smtClean="0"/>
            </a:br>
            <a:endParaRPr lang="pl-PL" dirty="0" smtClean="0"/>
          </a:p>
          <a:p>
            <a:pPr marL="0" lvl="0" indent="0">
              <a:buNone/>
            </a:pPr>
            <a:r>
              <a:rPr lang="pl-PL" b="1" dirty="0" smtClean="0"/>
              <a:t>2a. Sprawozdanie z realizacji celów zrównoważonego rozwoju w Polsce – 2018r.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2000" b="1" smtClean="0"/>
              <a:t>4</a:t>
            </a:fld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Dokumenty programowe Unii Europejskiej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0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1201" y="2092142"/>
            <a:ext cx="9877777" cy="40800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400" b="1" dirty="0" smtClean="0">
                <a:solidFill>
                  <a:schemeClr val="tx1"/>
                </a:solidFill>
              </a:rPr>
              <a:t>3</a:t>
            </a:r>
            <a:r>
              <a:rPr lang="pl-PL" sz="3400" b="1" dirty="0">
                <a:solidFill>
                  <a:schemeClr val="tx1"/>
                </a:solidFill>
              </a:rPr>
              <a:t>. Strategia Europa </a:t>
            </a:r>
            <a:r>
              <a:rPr lang="pl-PL" sz="3400" b="1" dirty="0" smtClean="0">
                <a:solidFill>
                  <a:schemeClr val="tx1"/>
                </a:solidFill>
              </a:rPr>
              <a:t>2020</a:t>
            </a:r>
          </a:p>
          <a:p>
            <a:pPr marL="0" indent="0">
              <a:buNone/>
            </a:pPr>
            <a:endParaRPr lang="pl-PL" sz="3100" b="1" dirty="0"/>
          </a:p>
          <a:p>
            <a:pPr marL="0" indent="0">
              <a:buNone/>
            </a:pPr>
            <a:r>
              <a:rPr lang="pl-PL" dirty="0" smtClean="0"/>
              <a:t>Wizja </a:t>
            </a:r>
            <a:r>
              <a:rPr lang="pl-PL" dirty="0"/>
              <a:t>społecznej gospodarki rynkowej dla Europy XXI wieku.</a:t>
            </a:r>
          </a:p>
          <a:p>
            <a:pPr marL="0" indent="0">
              <a:buNone/>
            </a:pPr>
            <a:r>
              <a:rPr lang="pl-PL" b="1" dirty="0" smtClean="0"/>
              <a:t>Priorytety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– rozwój inteligentny</a:t>
            </a:r>
          </a:p>
          <a:p>
            <a:pPr marL="0" indent="0">
              <a:buNone/>
            </a:pPr>
            <a:r>
              <a:rPr lang="pl-PL" dirty="0"/>
              <a:t>– rozwój zrównoważony</a:t>
            </a:r>
          </a:p>
          <a:p>
            <a:pPr marL="0" indent="0">
              <a:buNone/>
            </a:pPr>
            <a:r>
              <a:rPr lang="pl-PL" dirty="0"/>
              <a:t>– rozwój sprzyjający włączeniu społecznemu</a:t>
            </a:r>
          </a:p>
          <a:p>
            <a:pPr marL="0" indent="0">
              <a:buNone/>
            </a:pPr>
            <a:r>
              <a:rPr lang="pl-PL" b="1" dirty="0" smtClean="0"/>
              <a:t>Cele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wzrost stopy zatrudnienia osób w wieku 20-64 lat do 75%</a:t>
            </a:r>
          </a:p>
          <a:p>
            <a:pPr marL="0" indent="0">
              <a:buNone/>
            </a:pPr>
            <a:r>
              <a:rPr lang="pl-PL" dirty="0"/>
              <a:t>- poprawienie warunków prywatnej działalności badawczo-rozwojowe</a:t>
            </a:r>
          </a:p>
          <a:p>
            <a:pPr marL="0" indent="0">
              <a:buNone/>
            </a:pPr>
            <a:r>
              <a:rPr lang="pl-PL" dirty="0"/>
              <a:t>- ograniczenie emisji dwutlenku węgla co najmniej o 20%</a:t>
            </a:r>
          </a:p>
          <a:p>
            <a:pPr marL="0" indent="0">
              <a:buNone/>
            </a:pPr>
            <a:r>
              <a:rPr lang="pl-PL" dirty="0"/>
              <a:t>- ograniczenie wskaźnika przerywania nauki</a:t>
            </a:r>
          </a:p>
          <a:p>
            <a:pPr>
              <a:buFontTx/>
              <a:buChar char="-"/>
            </a:pPr>
            <a:r>
              <a:rPr lang="pl-PL" dirty="0" smtClean="0"/>
              <a:t>ograniczenie </a:t>
            </a:r>
            <a:r>
              <a:rPr lang="pl-PL" dirty="0"/>
              <a:t>liczby Europejczyków żyjących poniżej krajowej granicy ubóstw o 25</a:t>
            </a:r>
            <a:r>
              <a:rPr lang="pl-PL" dirty="0" smtClean="0"/>
              <a:t>%</a:t>
            </a:r>
          </a:p>
          <a:p>
            <a:pPr marL="0" indent="0">
              <a:buNone/>
            </a:pPr>
            <a:r>
              <a:rPr lang="pl-PL" dirty="0" smtClean="0"/>
              <a:t>4. Polityki UE: WPR, PS, ....... na podstawie celów Traktatu z Lizbony z 2009r.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800" b="1" smtClean="0"/>
              <a:t>5</a:t>
            </a:fld>
            <a:endParaRPr lang="pl-PL" sz="1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Dokumenty programowe Unii Europejskiej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1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7482" y="1985440"/>
            <a:ext cx="10452210" cy="4423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4</a:t>
            </a:r>
            <a:r>
              <a:rPr lang="pl-PL" b="1" dirty="0">
                <a:solidFill>
                  <a:schemeClr val="tx1"/>
                </a:solidFill>
              </a:rPr>
              <a:t>. Ustawa o zasadach prowadzenia polityki rozwoju z 2006r.</a:t>
            </a:r>
          </a:p>
          <a:p>
            <a:pPr marL="0" indent="0">
              <a:buNone/>
            </a:pPr>
            <a:endParaRPr lang="pl-PL" sz="1600" b="1" dirty="0" smtClean="0"/>
          </a:p>
          <a:p>
            <a:pPr marL="0" indent="0">
              <a:buNone/>
            </a:pPr>
            <a:r>
              <a:rPr lang="pl-PL" sz="2000" b="1" dirty="0" smtClean="0"/>
              <a:t>Cel</a:t>
            </a:r>
          </a:p>
          <a:p>
            <a:pPr marL="0" indent="0">
              <a:buNone/>
            </a:pPr>
            <a:r>
              <a:rPr lang="pl-PL" sz="2000" dirty="0"/>
              <a:t>Przez politykę rozwoju rozumie się zespół wzajemnie powiązanych działań podejmowanych i realizowanych w celu zapewnienia trwałego i zrównoważonego rozwoju kraju oraz spójności społeczno-gospodarczej i terytorialnej, w skali krajowej, regionalnej lub lokalnej.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b="1" dirty="0" smtClean="0"/>
              <a:t>Politykę </a:t>
            </a:r>
            <a:r>
              <a:rPr lang="pl-PL" sz="2000" b="1" dirty="0"/>
              <a:t>rozwoju prowadzą:</a:t>
            </a:r>
          </a:p>
          <a:p>
            <a:pPr marL="0" indent="0">
              <a:buNone/>
            </a:pPr>
            <a:r>
              <a:rPr lang="pl-PL" sz="2000" dirty="0"/>
              <a:t>1) w skali kraju – Rada Ministrów;</a:t>
            </a:r>
          </a:p>
          <a:p>
            <a:pPr marL="0" indent="0">
              <a:buNone/>
            </a:pPr>
            <a:r>
              <a:rPr lang="pl-PL" sz="2000" dirty="0"/>
              <a:t>2) w skali regionu – samorząd województwa;</a:t>
            </a:r>
          </a:p>
          <a:p>
            <a:pPr marL="0" indent="0">
              <a:buNone/>
            </a:pPr>
            <a:r>
              <a:rPr lang="pl-PL" sz="2000" dirty="0"/>
              <a:t>3) w skali lokalnej – samorząd powiatowy i gminny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800" b="1" smtClean="0"/>
              <a:t>6</a:t>
            </a:fld>
            <a:endParaRPr lang="pl-PL" sz="1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66903"/>
            <a:ext cx="10972800" cy="633222"/>
          </a:xfrm>
        </p:spPr>
        <p:txBody>
          <a:bodyPr>
            <a:normAutofit fontScale="90000"/>
          </a:bodyPr>
          <a:lstStyle/>
          <a:p>
            <a:r>
              <a:rPr lang="pl-PL" dirty="0"/>
              <a:t>Dokumenty Programowe Rządu </a:t>
            </a:r>
            <a:r>
              <a:rPr lang="pl-PL" dirty="0" smtClean="0"/>
              <a:t>Polskiego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67627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A picture containing text&#10;&#10;Description automatically generated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7" t="-1786" r="24966" b="22081"/>
          <a:stretch/>
        </p:blipFill>
        <p:spPr bwMode="auto">
          <a:xfrm>
            <a:off x="1133311" y="2765019"/>
            <a:ext cx="3312619" cy="32022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7</a:t>
            </a:fld>
            <a:endParaRPr lang="pl-PL" sz="1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Dokumenty Programowe Rządu Polskiego</a:t>
            </a:r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006" y="2386398"/>
            <a:ext cx="5846566" cy="380946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321247" y="2040892"/>
            <a:ext cx="65479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200" b="1" dirty="0"/>
              <a:t>5a. Plan na rzecz Odpowiedzialnego Rozwoju </a:t>
            </a:r>
            <a:r>
              <a:rPr lang="pl-PL" sz="2200" b="1" dirty="0" smtClean="0"/>
              <a:t>– 2016r.</a:t>
            </a:r>
            <a:endParaRPr lang="pl-PL" sz="2200" b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9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057" y="2389717"/>
            <a:ext cx="9877777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400" b="1" dirty="0" smtClean="0">
                <a:solidFill>
                  <a:schemeClr val="tx1"/>
                </a:solidFill>
              </a:rPr>
              <a:t>5b. </a:t>
            </a:r>
            <a:r>
              <a:rPr lang="pl-PL" sz="3400" b="1" dirty="0">
                <a:solidFill>
                  <a:schemeClr val="tx1"/>
                </a:solidFill>
              </a:rPr>
              <a:t>SOR - Strategia Odpowiedzialnego </a:t>
            </a:r>
            <a:r>
              <a:rPr lang="pl-PL" sz="3400" b="1" dirty="0" smtClean="0">
                <a:solidFill>
                  <a:schemeClr val="tx1"/>
                </a:solidFill>
              </a:rPr>
              <a:t>Rozwoju – 2017r.</a:t>
            </a:r>
            <a:endParaRPr lang="pl-PL" sz="3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u="sng" dirty="0" smtClean="0"/>
              <a:t>Cel </a:t>
            </a:r>
            <a:r>
              <a:rPr lang="pl-PL" b="1" u="sng" dirty="0"/>
              <a:t>Główny</a:t>
            </a:r>
            <a:endParaRPr lang="pl-PL" u="sng" dirty="0"/>
          </a:p>
          <a:p>
            <a:pPr marL="0" indent="0">
              <a:buNone/>
            </a:pPr>
            <a:r>
              <a:rPr lang="pl-PL" dirty="0"/>
              <a:t>Tworzenie warunków dla wzrostu dochodów mieszkańców Polski przy jednoczesnym wzroście spójności w wymiarze społecznym, ekonomicznym, środowiskowym i terytorialnym.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u="sng" dirty="0"/>
              <a:t>Cele Szczegółowe</a:t>
            </a:r>
            <a:endParaRPr lang="pl-PL" u="sng" dirty="0"/>
          </a:p>
          <a:p>
            <a:pPr marL="0" indent="0">
              <a:buNone/>
            </a:pPr>
            <a:r>
              <a:rPr lang="pl-PL" b="1" dirty="0" smtClean="0"/>
              <a:t>I. Trwały </a:t>
            </a:r>
            <a:r>
              <a:rPr lang="pl-PL" b="1" dirty="0"/>
              <a:t>wzrost gospodarczy oparty coraz silniej o wiedzę, dane i doskonałość </a:t>
            </a:r>
            <a:r>
              <a:rPr lang="pl-PL" b="1" dirty="0" smtClean="0"/>
              <a:t>organizacyjną, w tym kierunki interwencji: </a:t>
            </a:r>
          </a:p>
          <a:p>
            <a:pPr marL="0" indent="0" fontAlgn="base">
              <a:buNone/>
            </a:pPr>
            <a:r>
              <a:rPr lang="pl-PL" dirty="0" smtClean="0"/>
              <a:t>4</a:t>
            </a:r>
            <a:r>
              <a:rPr lang="pl-PL" dirty="0"/>
              <a:t>. Konkurencyjne gospodarstwa rolne i producenci rolno-spożywczy,</a:t>
            </a:r>
          </a:p>
          <a:p>
            <a:pPr marL="0" indent="0" fontAlgn="base">
              <a:buNone/>
            </a:pPr>
            <a:r>
              <a:rPr lang="pl-PL" dirty="0"/>
              <a:t>7. Wsparcie lokalnych motorów przedsiębiorczości, w ramach, których przewidziano szereg działań dedykowanych rozwojowi sektora rolno-spożywczego.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8</a:t>
            </a:fld>
            <a:endParaRPr lang="pl-PL" sz="1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Dokumenty </a:t>
            </a:r>
            <a:r>
              <a:rPr lang="pl-PL" b="1" dirty="0"/>
              <a:t>Programowe Rządu Polskiego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62757" y="2000250"/>
            <a:ext cx="9877777" cy="41259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6. Strategie resortowe (strategia rolnictwa)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Planowane </a:t>
            </a:r>
            <a:r>
              <a:rPr lang="pl-PL" b="1" dirty="0"/>
              <a:t>działania do 2030r.</a:t>
            </a:r>
            <a:endParaRPr lang="pl-PL" dirty="0"/>
          </a:p>
          <a:p>
            <a:pPr lvl="0" fontAlgn="base"/>
            <a:r>
              <a:rPr lang="pl-PL" dirty="0"/>
              <a:t>utrzymanie zasady, że podstawą ustroju rolnego będą gospodarstwa rodzinne;</a:t>
            </a:r>
          </a:p>
          <a:p>
            <a:pPr lvl="0" fontAlgn="base"/>
            <a:r>
              <a:rPr lang="pl-PL" dirty="0"/>
              <a:t>wspieranie zrównoważonego rozwoju małych, średnich i dużych gospodarstw rolnych;</a:t>
            </a:r>
          </a:p>
          <a:p>
            <a:pPr lvl="0" fontAlgn="base"/>
            <a:r>
              <a:rPr lang="pl-PL" dirty="0"/>
              <a:t>większe niż dotychczas wykorzystanie potencjału sektora rolno-spożywczego;</a:t>
            </a:r>
          </a:p>
          <a:p>
            <a:pPr lvl="0" fontAlgn="base"/>
            <a:r>
              <a:rPr lang="pl-PL" dirty="0"/>
              <a:t>budowanie konkurencyjnej pozycji polskiej żywności na rynkach zagranicznych;</a:t>
            </a:r>
          </a:p>
          <a:p>
            <a:pPr lvl="0" fontAlgn="base"/>
            <a:r>
              <a:rPr lang="pl-PL" dirty="0"/>
              <a:t>prowadzenie produkcji rolniczej i rybackiej z poszanowaniem zasad ochrony środowiska oraz dostosowanie sektora rolno spożywczego do zmian klimatu;</a:t>
            </a:r>
          </a:p>
          <a:p>
            <a:pPr lvl="0" fontAlgn="base"/>
            <a:r>
              <a:rPr lang="pl-PL" dirty="0"/>
              <a:t>dynamiczny rozwój obszarów wiejskich we współpracy z miastami;</a:t>
            </a:r>
          </a:p>
          <a:p>
            <a:pPr lvl="0" fontAlgn="base"/>
            <a:r>
              <a:rPr lang="pl-PL" dirty="0"/>
              <a:t>tworzenie warunków do poprawy mobilności zawodowej mieszkańców wsi oraz wykorzystywania przez nich szans na rozwój i zmianę kwalifikacji, wynikających z powstawania nowych sektorów gospodarki (jak np. </a:t>
            </a:r>
            <a:r>
              <a:rPr lang="pl-PL" dirty="0" err="1"/>
              <a:t>biogospodarki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FAB-B11F-4CF4-8746-50BEF61B0F93}" type="slidenum">
              <a:rPr lang="pl-PL" sz="1600" b="1" smtClean="0"/>
              <a:t>9</a:t>
            </a:fld>
            <a:endParaRPr lang="pl-PL" sz="1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Dokumenty </a:t>
            </a:r>
            <a:r>
              <a:rPr lang="pl-PL" b="1" dirty="0"/>
              <a:t>Programowe Rządu Polskiego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92" y="6051492"/>
            <a:ext cx="2057400" cy="7143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81275" y="6539052"/>
            <a:ext cx="6391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Poseł do Parlamentu </a:t>
            </a:r>
            <a:r>
              <a:rPr lang="pl-PL" sz="1400" dirty="0" smtClean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Europejskiego Krzysztof </a:t>
            </a:r>
            <a:r>
              <a:rPr lang="pl-PL" sz="1400" dirty="0">
                <a:ln w="0"/>
                <a:solidFill>
                  <a:schemeClr val="bg1">
                    <a:lumMod val="65000"/>
                  </a:schemeClr>
                </a:solidFill>
                <a:latin typeface="Bodoni MT" panose="02070603080606020203" pitchFamily="18" charset="0"/>
              </a:rPr>
              <a:t>Jurgiel </a:t>
            </a:r>
            <a:endParaRPr lang="pl-PL" sz="1200" dirty="0">
              <a:ln w="0"/>
              <a:solidFill>
                <a:schemeClr val="bg1">
                  <a:lumMod val="6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3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704</TotalTime>
  <Words>1579</Words>
  <Application>Microsoft Office PowerPoint</Application>
  <PresentationFormat>Panoramiczny</PresentationFormat>
  <Paragraphs>303</Paragraphs>
  <Slides>25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Arial</vt:lpstr>
      <vt:lpstr>Bahnschrift</vt:lpstr>
      <vt:lpstr>Bodoni MT</vt:lpstr>
      <vt:lpstr>Calibri</vt:lpstr>
      <vt:lpstr>Candara</vt:lpstr>
      <vt:lpstr>Symbol</vt:lpstr>
      <vt:lpstr>Kształt fali</vt:lpstr>
      <vt:lpstr>Prezentacja programu PowerPoint</vt:lpstr>
      <vt:lpstr>Prezentacja programu PowerPoint</vt:lpstr>
      <vt:lpstr>1. Zarządzanie rozwojem</vt:lpstr>
      <vt:lpstr>Dokumenty programowe Unii Europejskiej </vt:lpstr>
      <vt:lpstr>Dokumenty programowe Unii Europejskiej  </vt:lpstr>
      <vt:lpstr>Dokumenty Programowe Rządu Polskiego</vt:lpstr>
      <vt:lpstr>Dokumenty Programowe Rządu Polskiego</vt:lpstr>
      <vt:lpstr>Dokumenty Programowe Rządu Polskiego </vt:lpstr>
      <vt:lpstr>Dokumenty Programowe Rządu Polskiego </vt:lpstr>
      <vt:lpstr>Dokumenty Programowe Rządu Polskiego </vt:lpstr>
      <vt:lpstr>Dokumenty Programowe Rządu Polskiego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BiuroPoselskie</dc:creator>
  <cp:lastModifiedBy>BiuroPoselskie</cp:lastModifiedBy>
  <cp:revision>104</cp:revision>
  <cp:lastPrinted>2019-12-02T08:00:45Z</cp:lastPrinted>
  <dcterms:created xsi:type="dcterms:W3CDTF">2019-10-28T07:18:17Z</dcterms:created>
  <dcterms:modified xsi:type="dcterms:W3CDTF">2020-01-09T13:53:57Z</dcterms:modified>
</cp:coreProperties>
</file>